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8" d="100"/>
          <a:sy n="28" d="100"/>
        </p:scale>
        <p:origin x="858" y="1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9" name="Shape 15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前言：生活中充满各种各样的冲突，学校，单位，喜欢工作他所不喜欢人际关系，3小时，几百亿美元。stress，身心。</a:t>
            </a:r>
          </a:p>
          <a:p>
            <a:r>
              <a:t>属世，教会中，神的家里，也同样，成为走出去的路上的挑战。3年，5年， 不愿事奉，甚者教会分裂，损主名。</a:t>
            </a:r>
          </a:p>
          <a:p>
            <a:r>
              <a:t>不奇怪，罪人，学校不教，父母。有圣经，15：36-41</a:t>
            </a:r>
          </a:p>
          <a:p>
            <a:endParaRPr/>
          </a:p>
          <a:p>
            <a:r>
              <a:t>祷告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5" name="Shape 21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1，听有声的话</a:t>
            </a:r>
          </a:p>
          <a:p>
            <a:r>
              <a:t>-听不易，不喜欢听，没讲完，就表达意见，别人讲太长。“我親愛的弟兄們，這是你們所知道的。但你們各人要快快地聽，慢慢地說，慢慢地動怒， 因為人的怒氣並不成就神的義。”雅各書 1:19-20</a:t>
            </a:r>
          </a:p>
          <a:p>
            <a:endParaRPr/>
          </a:p>
          <a:p>
            <a:r>
              <a:t>-解决冲突不仅听还仔细听。不抢回答。只有耐心听后才能理解他为什么会这样，“未曾聽完先回答的， 便是他的愚昧和羞辱。”箴言 18:13</a:t>
            </a:r>
          </a:p>
          <a:p>
            <a:endParaRPr/>
          </a:p>
          <a:p>
            <a:r>
              <a:t>   -不要着急自己是否被理解。他人的利益超过自己的利益，“各人不要單顧自己的事，也要顧別人的事。”腓立比書 2:4</a:t>
            </a:r>
          </a:p>
          <a:p>
            <a:r>
              <a:t>这才理解他的看法，理由，为什么会和我有冲突。</a:t>
            </a:r>
          </a:p>
          <a:p>
            <a:endParaRPr/>
          </a:p>
          <a:p>
            <a:r>
              <a:t>2， 听无声的话</a:t>
            </a:r>
          </a:p>
          <a:p>
            <a:r>
              <a:t>更要听对方没说岀来的话语，他的情绪，受伤，忧郁。每人有心中的苦楚，痛苦，受伤，需要帮助。有时冲突和这事无关。一周前的事。“心中的苦楚，自己知道； 心裏的喜樂，外人無干。”箴言 14:10</a:t>
            </a:r>
          </a:p>
          <a:p>
            <a:endParaRPr/>
          </a:p>
          <a:p>
            <a:r>
              <a:t>3，祷听</a:t>
            </a:r>
          </a:p>
          <a:p>
            <a:r>
              <a:t>在听的时祷告，求神给智慧解决冲实，安静自己，选择合适的话语来解决冲突，我的见证。</a:t>
            </a:r>
          </a:p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0" name="Shape 22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-出现冲突，至少部分与我有关，那我就有过失，我的疏忽，我的繁忙，我的不够冷静。Take 2 to tangle。</a:t>
            </a:r>
          </a:p>
          <a:p>
            <a:r>
              <a:t>“神啊，求你鑒察我，知道我的心思， 試煉我，知道我的意念， 看在我裏面有甚麼惡行沒有， 引導我走永生的道路。”詩篇 139:23-24</a:t>
            </a:r>
          </a:p>
          <a:p>
            <a:r>
              <a:t>“為甚麼看見你弟兄眼中有刺，卻不想自己眼中有樑木呢？ 你自己眼中有樑木，怎能對你弟兄說：『容我去掉你眼中的刺』呢？ 你這假冒為善的人！先去掉自己眼中的樑木，然後才能看得清楚，去掉你弟兄眼中的刺。”馬太福音 7:3-5</a:t>
            </a:r>
          </a:p>
          <a:p>
            <a:endParaRPr/>
          </a:p>
          <a:p>
            <a:endParaRPr/>
          </a:p>
          <a:p>
            <a:r>
              <a:t>-求神帮，管住嘴。我说的是否会激怒对方？对这人是否合适讲这话。刚信主和成熟基督徒不一样。</a:t>
            </a:r>
          </a:p>
          <a:p>
            <a:r>
              <a:t>“說話浮躁的，如刀刺人； 智慧人的舌頭卻為醫人的良藥。”箴言 12:18。</a:t>
            </a:r>
          </a:p>
          <a:p>
            <a:endParaRPr/>
          </a:p>
          <a:p>
            <a:endParaRPr/>
          </a:p>
          <a:p>
            <a:r>
              <a:t>-保罗和巴拿巴起了争论， “原來我們在許多事上都有過失；若有人在話語上沒有過失，他就是完全人。”雅各書 3:2,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5" name="Shape 22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冲突总有的，不可避免的，只要在主里解决从冲突中成长。有时神就是放和你会发生冲突的人在你周围，让你学习 。    冲突中，都有学习的价值，冲突没有减少保罗，巴拿巴，马可之间的互尊互爱。在冲突中成长</a:t>
            </a:r>
          </a:p>
          <a:p>
            <a:r>
              <a:t>冲突其实是好事，可学习和成长，锻炼身体各部份，举重一样，阻力是有益的。冲突是灵命的锻练，没有阻力的生活是不能使我们成熟的．和你有冲突的人是神放在你周围为要试炼我们的。很多时候，那个你最讨厌的人就是自己。只是不要制造冲突让弟兄姐妹锻练。使灵命成熟</a:t>
            </a:r>
          </a:p>
          <a:p>
            <a:endParaRPr/>
          </a:p>
          <a:p>
            <a:endParaRPr/>
          </a:p>
          <a:p>
            <a:r>
              <a:t>    A,从巴拿巴看，接受保罗，出大数，参加巴拿巴为领导的安提阿教会将福音传到地极的远大目标。冲突后，他没有因自己是mentor. 如保罗不听我的，想一切办法来破坏保罗的计划，让安提阿教会不支持保罗。而尊重保罗的决定，安提阿教会为保罗送行，（没提到巴被差迁），开拓新的宣教禾场，为福音传到地极，罗马，开道路。之后没再提巴</a:t>
            </a:r>
          </a:p>
          <a:p>
            <a:r>
              <a:t>   B，保罗原谅马可，马可在 和巴拿巴合作后就加入了保罗的事工。</a:t>
            </a:r>
          </a:p>
          <a:p>
            <a:r>
              <a:t>保罗饶恕了马可，“並要以恩慈相待，存憐憫的心，彼此饒恕，正如神在基督裏饒恕了你們一樣。”以弗所書 4:32 </a:t>
            </a:r>
          </a:p>
          <a:p>
            <a:endParaRPr/>
          </a:p>
          <a:p>
            <a:r>
              <a:t>保罗晚年时也承认马可的价值，以他为同工。“與我一同坐監的亞里達古問你們安。巴拿巴的表弟馬可也問你們安。（說到這馬可，你們已經受了吩咐；他若到了你們那裏，你們就接待他。）”歌羅西書 4:10</a:t>
            </a:r>
          </a:p>
          <a:p>
            <a:r>
              <a:t>“獨有路加在我這裏。你來的時候，要把馬可帶來，因為他在傳道的事上於我有益處。”提摩太後書 4:11 。</a:t>
            </a:r>
          </a:p>
          <a:p>
            <a:endParaRPr/>
          </a:p>
          <a:p>
            <a:r>
              <a:t>“</a:t>
            </a:r>
          </a:p>
          <a:p>
            <a:r>
              <a:t>  C，马可在保罗和巴拿巴的争执中也反省到自己当初在宣教中半途而废．确实不是一个好的神的仆人。因着这冲突，相信马可也学到了功课。改变自己。马可的俦奉神的心因保罗的严厉而受到激发，因巴拿巴的温柔而得以坚立。马可的最后一件事是，写下了马可福音，写耶稣是完全仆人。他与巴拿巴同工一阵子之后，又回到保罗身边，与保罗同工；因为保罗写给歌罗西教会的信上，称马可是与他“一同作工的”，并将他推荐给教会；保罗在世的最后一段时间，曾嘱咐提摩太将马可一同带到他那里去。</a:t>
            </a:r>
          </a:p>
          <a:p>
            <a:endParaRPr/>
          </a:p>
          <a:p>
            <a:r>
              <a:t>让我们也学习彼此饶恕，give benefit of doubt, 如你曾被伤害，给对方找理由（give him a break)，人都会有软弱，没看见，不了解，没有坏意，原凉他，象神在基督里饶恕了我们。耶稣会我们的罪死难道还有什么不能开怀的？多听，多自我反省，避免血气。如我们得罪他人，索求愿凉，致谦。在神里面我们都是弟兄姐妹，我相信在过去30年也会无意中在话语上得罪人，请弟兄姐妹们愿凉</a:t>
            </a:r>
          </a:p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0" name="Shape 23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  <a:p>
            <a:r>
              <a:t>教会的分裂是因为没有完善的解决冲突，也没有和好，没有饶恕，没有认罪。冲突的解决和和好对合一是致关重要。所谓的不打不认识。教会成员，夫妻，朋友都需要磨合．磨就是冲突，妥善解决就合，破镜重圆．不然就磨碎．破镜难圆。家庭破碎，为疫苗。圣经要我们“竭力”. 所以学习完善解决冲突是何等的重要。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5" name="Shape 23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  <a:p>
            <a:r>
              <a:t>神不喜悦分道扬镳，分裂，但神能将坏事变好事，万事互相效力叫爱神的得益处，重要的是爱神的人。如悔改，能得神祝福。神的真理和旨意不会在人的冲突中失去，</a:t>
            </a:r>
          </a:p>
          <a:p>
            <a:endParaRPr/>
          </a:p>
          <a:p>
            <a:r>
              <a:t>-保罗和巴拿巴在这次分手中，保罗，巴拿巴，马可每个人学到自己的功课，爱神的人得益处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9" name="Shape 23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神还将坏事变好事。宣教从一路成二路，二路都很成功．</a:t>
            </a:r>
          </a:p>
          <a:p>
            <a:endParaRPr/>
          </a:p>
          <a:p>
            <a:r>
              <a:t>a，巴拿巴帶着馬可，坐船往塞浦路斯去</a:t>
            </a:r>
          </a:p>
          <a:p>
            <a:r>
              <a:t>b，保羅揀選了西拉，走遍敘利亞、基利家，堅固眾教會</a:t>
            </a:r>
          </a:p>
          <a:p>
            <a:endParaRPr/>
          </a:p>
          <a:p>
            <a:r>
              <a:t>”因为冲突，分二路，神化险为夷，保罗有机会向欧洲方向，在路斯得见提摩太，他們經過各城，把耶路撒冷使徒和長老所定的條規交給門徒遵守。 5於是眾教會信心越發堅固，人數天天加增。”</a:t>
            </a:r>
          </a:p>
          <a:p>
            <a:r>
              <a:t>马其顿的异象，传福看到地极，神的国度得扩张。和西拉一起，建立了腓立比教会，帖撒罗尼，庇哩亚，哥林多教会。最后罗马。地极</a:t>
            </a:r>
          </a:p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3" name="Shape 24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不再避免，不再做老好人</a:t>
            </a:r>
          </a:p>
          <a:p>
            <a:endParaRPr/>
          </a:p>
          <a:p>
            <a:r>
              <a:t>避免血气</a:t>
            </a:r>
          </a:p>
          <a:p>
            <a:endParaRPr/>
          </a:p>
          <a:p>
            <a:r>
              <a:t>Listener</a:t>
            </a:r>
          </a:p>
          <a:p>
            <a:endParaRPr/>
          </a:p>
          <a:p>
            <a:r>
              <a:t>Self reflect</a:t>
            </a:r>
          </a:p>
          <a:p>
            <a:endParaRPr/>
          </a:p>
          <a:p>
            <a:r>
              <a:t>Why did you spill the coffee? </a:t>
            </a:r>
          </a:p>
          <a:p>
            <a:endParaRPr/>
          </a:p>
          <a:p>
            <a:r>
              <a:t>"Because someone bumped into me!!!"，Wrong answer.</a:t>
            </a:r>
          </a:p>
          <a:p>
            <a:endParaRPr/>
          </a:p>
          <a:p>
            <a:r>
              <a:t>You spilled the coffee because there was coffee in your cup. Tea。*Whatever is inside </a:t>
            </a:r>
          </a:p>
          <a:p>
            <a:endParaRPr/>
          </a:p>
          <a:p>
            <a:r>
              <a:t>life comes along and shakes you (which WILL happen), whatever is inside you will come out. It's easy to fake it, until you get rattled.</a:t>
            </a:r>
          </a:p>
          <a:p>
            <a:endParaRPr/>
          </a:p>
          <a:p>
            <a:r>
              <a:t>*So we have to ask ourselves... “what's in my cup?"*When life gets tough, what spills over?</a:t>
            </a:r>
          </a:p>
          <a:p>
            <a:endParaRPr/>
          </a:p>
          <a:p>
            <a:r>
              <a:t>Joy, gratefulness, peace and humility? 怒气, 苦水, 诅咒? </a:t>
            </a:r>
          </a:p>
          <a:p>
            <a:endParaRPr/>
          </a:p>
          <a:p>
            <a:r>
              <a:t>Life provides the cup, YOU choose how to fill it. </a:t>
            </a:r>
          </a:p>
          <a:p>
            <a:endParaRPr/>
          </a:p>
          <a:p>
            <a:r>
              <a:t> 感恩, 饶恕, 鼓励的话; 恩慈, 温柔，慈爱 . </a:t>
            </a:r>
          </a:p>
          <a:p>
            <a:endParaRPr/>
          </a:p>
          <a:p>
            <a:r>
              <a:t>人生中冲突是一定会有的，冲和突，关建是对冲突的反应决定了我们是谁，属世的还是属神的。属世的就怒气，逃避，记仇，冷战，属神的饶恕愿凉恩慈自我反省，看他人的利益为重，看人比自己强。不容易，努力靠神，操练自己。耶稣的样子。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7" name="Shape 24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祷告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得安慰。我感谢神，属灵伟人，圣经如实，人性显露。如没提，会担心。不是天使，是人，有软弱。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原因 ：第一次宣教马可在旁非利亚离开了保罗和巴拿巴。13</a:t>
            </a:r>
          </a:p>
          <a:p>
            <a:endParaRPr/>
          </a:p>
          <a:p>
            <a:r>
              <a:t>马可此人：保，巴大饥荒，送捐钱。回安提阿时带了年轻有为的马可。第一次宣教带马可去塞浦络斯，富裕家庭。</a:t>
            </a:r>
          </a:p>
          <a:p>
            <a:endParaRPr/>
          </a:p>
          <a:p>
            <a:r>
              <a:t>为何离开？很多说法：第一次宣教很多不适应．疲劳，盗贼，只一人信主，撒但忧乱。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2" name="Shape 18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  <a:p>
            <a:r>
              <a:t>淡化，不是心平气和／讨论。激烈，分道扬镳。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7" name="Shape 18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人与人，冲突是必然的，人都不同，保罗和巴拿巴不同</a:t>
            </a:r>
          </a:p>
          <a:p>
            <a:r>
              <a:t>a，MBTI test：性格</a:t>
            </a:r>
          </a:p>
          <a:p>
            <a:r>
              <a:t>-保罗：魄力，鼓动力，勇敢，满腔热情，commander领袖型or protagonist中心人物。</a:t>
            </a:r>
          </a:p>
          <a:p>
            <a:r>
              <a:t>-巴拿巴，劝慰子。同情心，细腻，耐心，温和，可能是consul安慰和mediator调和</a:t>
            </a:r>
          </a:p>
          <a:p>
            <a:r>
              <a:t>b：方式</a:t>
            </a:r>
          </a:p>
          <a:p>
            <a:r>
              <a:t>-保罗-以使命为重，神的使命不容有任何失败的可能。合格的人至关重要，马可不可靠</a:t>
            </a:r>
          </a:p>
          <a:p>
            <a:r>
              <a:t>-巴拿巴-以培养同工为重，知使命的完成在于工人，，虽上次，年轻不成熟，有 potential，包容马可， 劝慰他东山再起，神国需要接班人</a:t>
            </a:r>
          </a:p>
          <a:p>
            <a:endParaRPr/>
          </a:p>
          <a:p>
            <a:r>
              <a:t>c，没对错</a:t>
            </a:r>
          </a:p>
          <a:p>
            <a:r>
              <a:t>-谁错？保罗应没错？，有差迁仪式，分道后没再提巴。“巴拿巴帶着馬可，坐船往塞浦路斯去； 40保羅揀選了西拉，也出去，蒙弟兄們把他交於主的恩中。 41他就走遍敘利亞、基利家，堅固眾教會。”</a:t>
            </a:r>
          </a:p>
          <a:p>
            <a:endParaRPr/>
          </a:p>
          <a:p>
            <a:r>
              <a:t>-没对错．和我不同不一定错</a:t>
            </a:r>
          </a:p>
          <a:p>
            <a:r>
              <a:t>-需保罗&amp;巴拿巴．</a:t>
            </a:r>
          </a:p>
          <a:p>
            <a:endParaRPr/>
          </a:p>
          <a:p>
            <a:r>
              <a:t>d，我们生活中冲突，也都没错，</a:t>
            </a:r>
          </a:p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2" name="Shape 19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冲突定发生，如何解决？越来越大还是越来越小？</a:t>
            </a:r>
          </a:p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7" name="Shape 19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  <a:p>
            <a:r>
              <a:t>A，不要avoid or appease避免和无条件同意</a:t>
            </a:r>
          </a:p>
          <a:p>
            <a:r>
              <a:t>1，避免冲突：不谈，表面没事，忍，心里难受，伤害自己，对方毫无感觉，冷战。不是解决而是逃避。老板不欣赏，在家庭和教会中更会影响人之间的关系，没真诚健康交流。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2" name="Shape 2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避免和无条件同意，无条件迎合appease老好人</a:t>
            </a:r>
          </a:p>
          <a:p>
            <a:r>
              <a:t>也是避免冲突，顺着对方，心中觉不妥但口上说是，总想成为老好人，讨好人，不愿使人失望，避免开诚布公健康的冲突，以至保持现状稳定。不是解决而是不负责。这样的人常会暗暗发怒，背后发泄，当忍无可忍时会暴发．</a:t>
            </a:r>
          </a:p>
          <a:p>
            <a:endParaRPr/>
          </a:p>
          <a:p>
            <a:r>
              <a:t>为何有AA</a:t>
            </a:r>
          </a:p>
          <a:p>
            <a:r>
              <a:t>dismissive 不重视or hypercritical 总不够好，环境中生长有关</a:t>
            </a:r>
          </a:p>
          <a:p>
            <a:r>
              <a:t>自己的不同的见解会得负面的结果，逐渐当表达自己的感受就会紧张和害怕，继而不愿公开表达自己的感受。</a:t>
            </a:r>
          </a:p>
          <a:p>
            <a:endParaRPr/>
          </a:p>
          <a:p>
            <a:r>
              <a:t>-保和巴没这样，不然</a:t>
            </a:r>
          </a:p>
          <a:p>
            <a:r>
              <a:t>-靠神克服弱点，对神对人负责，爱心说诚实话，钢强壮胆，（body language)。</a:t>
            </a:r>
          </a:p>
          <a:p>
            <a:r>
              <a:t>-陈述清楚，立场，建议。其余的事，至于他人会如何，交在神的手中。有不同意见诚挚交流，朋友，同工，同事更深互解，俦奉有效</a:t>
            </a:r>
          </a:p>
          <a:p>
            <a:r>
              <a:t>-立马解决，or 没有喜乐。</a:t>
            </a:r>
          </a:p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7" name="Shape 20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  <a:p>
            <a:r>
              <a:t>-当我们在冲突中，常常会动用血气，发火，声调升高，音量加大，语速加快，脸红脖子粗，心跳加快，血压升高，保罗和巴拿巴可能有这过程paroxysm：Violent expression of emotion or activities)。</a:t>
            </a:r>
          </a:p>
          <a:p>
            <a:r>
              <a:t>“弟兄们，我告诉你们说，血肉之体不能承受神的国 ”哥林多前书 15：50</a:t>
            </a:r>
          </a:p>
          <a:p>
            <a:endParaRPr/>
          </a:p>
          <a:p>
            <a:endParaRPr/>
          </a:p>
          <a:p>
            <a:r>
              <a:t>-边缘系统 lambic控制是本能反射，没经过大脑，大脑会理智，分柝，思考，权衡。本能反射只会使冲突增温，</a:t>
            </a:r>
          </a:p>
          <a:p>
            <a:r>
              <a:t>-20年前，MirrorNeuron，电影，我的情绪可影响对方，任何情绪，对方能感到，我越是火，他也越火，VAMC， </a:t>
            </a:r>
          </a:p>
          <a:p>
            <a:endParaRPr/>
          </a:p>
          <a:p>
            <a:r>
              <a:t>解决冲突先是降温，音量调小，深呼吸，语速减慢，以温柔相对。</a:t>
            </a:r>
          </a:p>
          <a:p>
            <a:r>
              <a:t>“回答柔和，使怒消退； 言語暴戾，觸動怒氣（海马）。”箴言15:1。</a:t>
            </a:r>
          </a:p>
          <a:p>
            <a:r>
              <a:t>“愚妄人怒氣全發； 智慧人忍氣含怒。”箴言 29:11。</a:t>
            </a:r>
          </a:p>
          <a:p>
            <a:endParaRPr/>
          </a:p>
          <a:p>
            <a:r>
              <a:t>你调低了，对方的mirror neuron也感受到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3000" spc="-29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z="12800" spc="-128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Fact information</a:t>
            </a:r>
          </a:p>
        </p:txBody>
      </p:sp>
      <p:sp>
        <p:nvSpPr>
          <p:cNvPr id="107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>
            <a:spLocks noGrp="1"/>
          </p:cNvSpPr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915009552_2264x1509.jpg"/>
          <p:cNvSpPr>
            <a:spLocks noGrp="1"/>
          </p:cNvSpPr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740519873_3318x2212.jpg"/>
          <p:cNvSpPr>
            <a:spLocks noGrp="1"/>
          </p:cNvSpPr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>
            <a:spLocks noGrp="1"/>
          </p:cNvSpPr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Image"/>
          <p:cNvSpPr>
            <a:spLocks noGrp="1"/>
          </p:cNvSpPr>
          <p:nvPr>
            <p:ph type="pic" idx="21"/>
          </p:nvPr>
        </p:nvSpPr>
        <p:spPr>
          <a:xfrm>
            <a:off x="2438400" y="-482600"/>
            <a:ext cx="19507200" cy="1373956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0" name="Title Text"/>
          <p:cNvSpPr txBox="1">
            <a:spLocks noGrp="1"/>
          </p:cNvSpPr>
          <p:nvPr>
            <p:ph type="title"/>
          </p:nvPr>
        </p:nvSpPr>
        <p:spPr>
          <a:xfrm>
            <a:off x="3454400" y="10287000"/>
            <a:ext cx="17475200" cy="1638300"/>
          </a:xfrm>
          <a:prstGeom prst="rect">
            <a:avLst/>
          </a:prstGeom>
        </p:spPr>
        <p:txBody>
          <a:bodyPr anchor="ctr"/>
          <a:lstStyle>
            <a:lvl1pPr defTabSz="825500">
              <a:lnSpc>
                <a:spcPct val="100000"/>
              </a:lnSpc>
              <a:defRPr sz="10600" spc="0">
                <a:solidFill>
                  <a:srgbClr val="F4D799"/>
                </a:solidFill>
                <a:effectLst>
                  <a:outerShdw blurRad="25400" dist="25400" dir="16200000" rotWithShape="0">
                    <a:srgbClr val="000000">
                      <a:alpha val="34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r>
              <a:t>Title Text</a:t>
            </a:r>
          </a:p>
        </p:txBody>
      </p:sp>
      <p:sp>
        <p:nvSpPr>
          <p:cNvPr id="15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454400" y="11912600"/>
            <a:ext cx="17475200" cy="9144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20000"/>
              </a:lnSpc>
              <a:spcBef>
                <a:spcPts val="0"/>
              </a:spcBef>
              <a:buSzTx/>
              <a:buNone/>
              <a:defRPr sz="46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0" algn="ctr" defTabSz="825500">
              <a:lnSpc>
                <a:spcPct val="120000"/>
              </a:lnSpc>
              <a:spcBef>
                <a:spcPts val="0"/>
              </a:spcBef>
              <a:buSzTx/>
              <a:buNone/>
              <a:defRPr sz="46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0" algn="ctr" defTabSz="825500">
              <a:lnSpc>
                <a:spcPct val="120000"/>
              </a:lnSpc>
              <a:spcBef>
                <a:spcPts val="0"/>
              </a:spcBef>
              <a:buSzTx/>
              <a:buNone/>
              <a:defRPr sz="46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0" algn="ctr" defTabSz="825500">
              <a:lnSpc>
                <a:spcPct val="120000"/>
              </a:lnSpc>
              <a:spcBef>
                <a:spcPts val="0"/>
              </a:spcBef>
              <a:buSzTx/>
              <a:buNone/>
              <a:defRPr sz="46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0" algn="ctr" defTabSz="825500">
              <a:lnSpc>
                <a:spcPct val="120000"/>
              </a:lnSpc>
              <a:spcBef>
                <a:spcPts val="0"/>
              </a:spcBef>
              <a:buSzTx/>
              <a:buNone/>
              <a:defRPr sz="46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95150" y="13233400"/>
            <a:ext cx="419100" cy="508000"/>
          </a:xfrm>
          <a:prstGeom prst="rect">
            <a:avLst/>
          </a:prstGeom>
        </p:spPr>
        <p:txBody>
          <a:bodyPr anchor="ctr"/>
          <a:lstStyle>
            <a:lvl1pPr defTabSz="825500">
              <a:defRPr sz="2400" b="1" i="1">
                <a:solidFill>
                  <a:srgbClr val="F4E1B9"/>
                </a:solidFill>
                <a:effectLst>
                  <a:outerShdw blurRad="25400" dist="12700" dir="16200000" rotWithShape="0">
                    <a:srgbClr val="000000">
                      <a:alpha val="80000"/>
                    </a:srgbClr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z="12800" spc="-128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3000" spc="-29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Author and Date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3" name="Image"/>
          <p:cNvSpPr>
            <a:spLocks noGrp="1"/>
          </p:cNvSpPr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Slide Subtitle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1" name="Image"/>
          <p:cNvSpPr>
            <a:spLocks noGrp="1"/>
          </p:cNvSpPr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2" name="Slide Subtitl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Slide Subtitle</a:t>
            </a:r>
          </a:p>
        </p:txBody>
      </p:sp>
      <p:sp>
        <p:nvSpPr>
          <p:cNvPr id="6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403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z="12800" spc="0"/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Agenda Subtitle</a:t>
            </a:r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97689" y="12700000"/>
            <a:ext cx="388621" cy="4292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19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如何面对冲突"/>
          <p:cNvSpPr txBox="1">
            <a:spLocks noGrp="1"/>
          </p:cNvSpPr>
          <p:nvPr>
            <p:ph type="title"/>
          </p:nvPr>
        </p:nvSpPr>
        <p:spPr>
          <a:xfrm>
            <a:off x="1711110" y="2220876"/>
            <a:ext cx="20472004" cy="5474052"/>
          </a:xfrm>
          <a:prstGeom prst="rect">
            <a:avLst/>
          </a:prstGeom>
        </p:spPr>
        <p:txBody>
          <a:bodyPr/>
          <a:lstStyle>
            <a:lvl1pPr>
              <a:defRPr sz="15100" b="1">
                <a:solidFill>
                  <a:srgbClr val="FFFC2A"/>
                </a:solidFill>
              </a:defRPr>
            </a:lvl1pPr>
          </a:lstStyle>
          <a:p>
            <a:r>
              <a:t>如何面对冲突</a:t>
            </a:r>
          </a:p>
        </p:txBody>
      </p:sp>
      <p:sp>
        <p:nvSpPr>
          <p:cNvPr id="162" name="使徒行传 15:36- 4 1"/>
          <p:cNvSpPr txBox="1"/>
          <p:nvPr/>
        </p:nvSpPr>
        <p:spPr>
          <a:xfrm>
            <a:off x="1955998" y="6798923"/>
            <a:ext cx="20472004" cy="54740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defTabSz="825500">
              <a:lnSpc>
                <a:spcPct val="100000"/>
              </a:lnSpc>
              <a:defRPr sz="9600">
                <a:solidFill>
                  <a:srgbClr val="FFFC2A"/>
                </a:solidFill>
                <a:effectLst>
                  <a:outerShdw blurRad="25400" dist="25400" dir="16200000" rotWithShape="0">
                    <a:srgbClr val="000000">
                      <a:alpha val="34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r>
              <a:t>使徒行传 15:36- 4 1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19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二，如何解决冲突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2A"/>
                </a:solidFill>
              </a:defRPr>
            </a:lvl1pPr>
          </a:lstStyle>
          <a:p>
            <a:r>
              <a:t>二，如何解决冲突</a:t>
            </a:r>
          </a:p>
        </p:txBody>
      </p:sp>
      <p:sp>
        <p:nvSpPr>
          <p:cNvPr id="205" name="B，三要…"/>
          <p:cNvSpPr txBox="1">
            <a:spLocks noGrp="1"/>
          </p:cNvSpPr>
          <p:nvPr>
            <p:ph type="body" idx="1"/>
          </p:nvPr>
        </p:nvSpPr>
        <p:spPr>
          <a:xfrm>
            <a:off x="3310087" y="2565400"/>
            <a:ext cx="19856202" cy="10596740"/>
          </a:xfrm>
          <a:prstGeom prst="rect">
            <a:avLst/>
          </a:prstGeom>
        </p:spPr>
        <p:txBody>
          <a:bodyPr anchor="ctr"/>
          <a:lstStyle/>
          <a:p>
            <a:pPr marL="0" indent="0">
              <a:buSzTx/>
              <a:buNone/>
              <a:defRPr sz="10000">
                <a:solidFill>
                  <a:srgbClr val="FFFC2A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B，三要</a:t>
            </a:r>
          </a:p>
          <a:p>
            <a:pPr marL="0" lvl="2" indent="914400">
              <a:buSzTx/>
              <a:buNone/>
              <a:defRPr sz="9500">
                <a:solidFill>
                  <a:srgbClr val="FFFC2A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-要避免血气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19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二，如何解决冲突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2A"/>
                </a:solidFill>
              </a:defRPr>
            </a:lvl1pPr>
          </a:lstStyle>
          <a:p>
            <a:r>
              <a:t>二，如何解决冲突</a:t>
            </a:r>
          </a:p>
        </p:txBody>
      </p:sp>
      <p:sp>
        <p:nvSpPr>
          <p:cNvPr id="210" name="When you are angry count to 10…"/>
          <p:cNvSpPr txBox="1">
            <a:spLocks noGrp="1"/>
          </p:cNvSpPr>
          <p:nvPr>
            <p:ph type="body" idx="1"/>
          </p:nvPr>
        </p:nvSpPr>
        <p:spPr>
          <a:xfrm>
            <a:off x="1217711" y="2565400"/>
            <a:ext cx="22805696" cy="10596740"/>
          </a:xfrm>
          <a:prstGeom prst="rect">
            <a:avLst/>
          </a:prstGeom>
        </p:spPr>
        <p:txBody>
          <a:bodyPr/>
          <a:lstStyle/>
          <a:p>
            <a:pPr marL="0" indent="0" defTabSz="2194505">
              <a:spcBef>
                <a:spcPts val="2100"/>
              </a:spcBef>
              <a:buSzTx/>
              <a:buNone/>
              <a:defRPr sz="5310">
                <a:solidFill>
                  <a:srgbClr val="FFFC2A"/>
                </a:solidFill>
              </a:defRPr>
            </a:pPr>
            <a:r>
              <a:rPr sz="9180"/>
              <a:t>When you are angry count to 10</a:t>
            </a:r>
          </a:p>
          <a:p>
            <a:pPr marL="0" indent="0" defTabSz="2194505">
              <a:spcBef>
                <a:spcPts val="2100"/>
              </a:spcBef>
              <a:buSzTx/>
              <a:buNone/>
              <a:defRPr sz="5310">
                <a:solidFill>
                  <a:srgbClr val="FFFC2A"/>
                </a:solidFill>
              </a:defRPr>
            </a:pPr>
            <a:r>
              <a:rPr sz="9180"/>
              <a:t>When you're very angry count to 100</a:t>
            </a:r>
          </a:p>
          <a:p>
            <a:pPr marL="0" indent="0" defTabSz="2194505">
              <a:spcBef>
                <a:spcPts val="2100"/>
              </a:spcBef>
              <a:buSzTx/>
              <a:buNone/>
              <a:defRPr sz="5310">
                <a:solidFill>
                  <a:srgbClr val="FFFC2A"/>
                </a:solidFill>
              </a:defRPr>
            </a:pPr>
            <a:r>
              <a:rPr sz="9180"/>
              <a:t>当你要发火时，数到10</a:t>
            </a:r>
          </a:p>
          <a:p>
            <a:pPr marL="0" indent="0" defTabSz="2194505">
              <a:spcBef>
                <a:spcPts val="2100"/>
              </a:spcBef>
              <a:buSzTx/>
              <a:buNone/>
              <a:defRPr sz="5310">
                <a:solidFill>
                  <a:srgbClr val="FFFC2A"/>
                </a:solidFill>
              </a:defRPr>
            </a:pPr>
            <a:r>
              <a:rPr sz="9180"/>
              <a:t>当你忍无可忍时，数到100</a:t>
            </a:r>
          </a:p>
          <a:p>
            <a:pPr marL="0" indent="0" defTabSz="2194505">
              <a:spcBef>
                <a:spcPts val="2100"/>
              </a:spcBef>
              <a:buSzTx/>
              <a:buNone/>
              <a:defRPr sz="5310">
                <a:solidFill>
                  <a:srgbClr val="FFFC2A"/>
                </a:solidFill>
              </a:defRPr>
            </a:pPr>
            <a:r>
              <a:rPr sz="9180"/>
              <a:t>  </a:t>
            </a:r>
            <a:r>
              <a:rPr sz="7919"/>
              <a:t>                   	</a:t>
            </a:r>
            <a:r>
              <a:t>Thomas Jefferson 美国第三轮总统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19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二，如何解决冲突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2A"/>
                </a:solidFill>
              </a:defRPr>
            </a:lvl1pPr>
          </a:lstStyle>
          <a:p>
            <a:r>
              <a:t>二，如何解决冲突</a:t>
            </a:r>
          </a:p>
        </p:txBody>
      </p:sp>
      <p:sp>
        <p:nvSpPr>
          <p:cNvPr id="213" name="B，三要…"/>
          <p:cNvSpPr txBox="1">
            <a:spLocks noGrp="1"/>
          </p:cNvSpPr>
          <p:nvPr>
            <p:ph type="body" idx="1"/>
          </p:nvPr>
        </p:nvSpPr>
        <p:spPr>
          <a:xfrm>
            <a:off x="2150457" y="2565400"/>
            <a:ext cx="18721781" cy="10596740"/>
          </a:xfrm>
          <a:prstGeom prst="rect">
            <a:avLst/>
          </a:prstGeom>
        </p:spPr>
        <p:txBody>
          <a:bodyPr anchor="ctr"/>
          <a:lstStyle/>
          <a:p>
            <a:pPr marL="0" indent="0">
              <a:buSzTx/>
              <a:buNone/>
              <a:defRPr sz="9900">
                <a:solidFill>
                  <a:srgbClr val="FFFC2A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B，三要</a:t>
            </a:r>
          </a:p>
          <a:p>
            <a:pPr marL="0" lvl="2" indent="914400">
              <a:buSzTx/>
              <a:buNone/>
              <a:defRPr sz="9900">
                <a:solidFill>
                  <a:srgbClr val="FFFC2A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-要多听少言</a:t>
            </a:r>
          </a:p>
          <a:p>
            <a:pPr marL="0" indent="0">
              <a:buSzTx/>
              <a:buNone/>
              <a:defRPr sz="9900">
                <a:solidFill>
                  <a:srgbClr val="FFFC2A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   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19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二，如何解决冲突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2A"/>
                </a:solidFill>
              </a:defRPr>
            </a:lvl1pPr>
          </a:lstStyle>
          <a:p>
            <a:r>
              <a:t>二，如何解决冲突</a:t>
            </a:r>
          </a:p>
        </p:txBody>
      </p:sp>
      <p:sp>
        <p:nvSpPr>
          <p:cNvPr id="218" name="B，三要…"/>
          <p:cNvSpPr txBox="1">
            <a:spLocks noGrp="1"/>
          </p:cNvSpPr>
          <p:nvPr>
            <p:ph type="body" idx="1"/>
          </p:nvPr>
        </p:nvSpPr>
        <p:spPr>
          <a:xfrm>
            <a:off x="3360506" y="2565400"/>
            <a:ext cx="18696571" cy="10596740"/>
          </a:xfrm>
          <a:prstGeom prst="rect">
            <a:avLst/>
          </a:prstGeom>
        </p:spPr>
        <p:txBody>
          <a:bodyPr anchor="ctr"/>
          <a:lstStyle/>
          <a:p>
            <a:pPr marL="0" indent="0">
              <a:buSzTx/>
              <a:buNone/>
              <a:defRPr sz="9700">
                <a:solidFill>
                  <a:srgbClr val="FFFC2A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B，三要</a:t>
            </a:r>
          </a:p>
          <a:p>
            <a:pPr marL="0" lvl="2" indent="914400">
              <a:buSzTx/>
              <a:buNone/>
              <a:defRPr sz="9700">
                <a:solidFill>
                  <a:srgbClr val="FFFC2A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-要认识自己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19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三，神化危机为专机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2A"/>
                </a:solidFill>
              </a:defRPr>
            </a:lvl1pPr>
          </a:lstStyle>
          <a:p>
            <a:r>
              <a:t>三，神化危机为</a:t>
            </a:r>
            <a:r>
              <a:rPr lang="zh-CN" altLang="en-US"/>
              <a:t>转</a:t>
            </a:r>
            <a:r>
              <a:t>机</a:t>
            </a:r>
          </a:p>
        </p:txBody>
      </p:sp>
      <p:sp>
        <p:nvSpPr>
          <p:cNvPr id="223" name="A，在冲突中成长…"/>
          <p:cNvSpPr txBox="1">
            <a:spLocks noGrp="1"/>
          </p:cNvSpPr>
          <p:nvPr>
            <p:ph type="body" idx="1"/>
          </p:nvPr>
        </p:nvSpPr>
        <p:spPr>
          <a:xfrm>
            <a:off x="1217711" y="2565400"/>
            <a:ext cx="21948578" cy="10596740"/>
          </a:xfrm>
          <a:prstGeom prst="rect">
            <a:avLst/>
          </a:prstGeom>
        </p:spPr>
        <p:txBody>
          <a:bodyPr anchor="ctr"/>
          <a:lstStyle/>
          <a:p>
            <a:pPr marL="0" indent="0">
              <a:buSzTx/>
              <a:buNone/>
              <a:defRPr sz="9200">
                <a:solidFill>
                  <a:srgbClr val="FFFC2A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A，在冲突中成长</a:t>
            </a:r>
          </a:p>
          <a:p>
            <a:pPr marL="0" lvl="1" indent="457200">
              <a:buSzTx/>
              <a:buNone/>
              <a:defRPr sz="8400">
                <a:solidFill>
                  <a:srgbClr val="FFFC2A"/>
                </a:solidFill>
              </a:defRPr>
            </a:pPr>
            <a:r>
              <a:t>1，巴拿巴支持保罗</a:t>
            </a:r>
          </a:p>
          <a:p>
            <a:pPr marL="0" lvl="1" indent="457200">
              <a:buSzTx/>
              <a:buNone/>
              <a:defRPr sz="8400">
                <a:solidFill>
                  <a:srgbClr val="FFFC2A"/>
                </a:solidFill>
              </a:defRPr>
            </a:pPr>
            <a:r>
              <a:t>2， 保罗接纳马可</a:t>
            </a:r>
          </a:p>
          <a:p>
            <a:pPr marL="0" lvl="1" indent="457200">
              <a:buSzTx/>
              <a:buNone/>
              <a:defRPr sz="8400">
                <a:solidFill>
                  <a:srgbClr val="FFFC2A"/>
                </a:solidFill>
              </a:defRPr>
            </a:pPr>
            <a:r>
              <a:t>3，马可得建造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19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三，神化危机为转机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2A"/>
                </a:solidFill>
              </a:defRPr>
            </a:lvl1pPr>
          </a:lstStyle>
          <a:p>
            <a:r>
              <a:t>三，神化危机为转机</a:t>
            </a:r>
          </a:p>
        </p:txBody>
      </p:sp>
      <p:sp>
        <p:nvSpPr>
          <p:cNvPr id="228" name="B, 化冲突为和平…"/>
          <p:cNvSpPr txBox="1">
            <a:spLocks noGrp="1"/>
          </p:cNvSpPr>
          <p:nvPr>
            <p:ph type="body" idx="1"/>
          </p:nvPr>
        </p:nvSpPr>
        <p:spPr>
          <a:xfrm>
            <a:off x="1217711" y="2565400"/>
            <a:ext cx="21948578" cy="10596740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None/>
              <a:defRPr sz="9900">
                <a:solidFill>
                  <a:srgbClr val="FFFC2A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lvl1pPr>
            <a:lvl2pPr marL="1232862" indent="-686762">
              <a:defRPr sz="8300">
                <a:solidFill>
                  <a:srgbClr val="FFFC2A"/>
                </a:solidFill>
              </a:defRPr>
            </a:lvl2pPr>
          </a:lstStyle>
          <a:p>
            <a:r>
              <a:t>B, 化冲突为和平 </a:t>
            </a:r>
          </a:p>
          <a:p>
            <a:pPr lvl="1"/>
            <a:r>
              <a:t>“用和平彼此聯絡，竭力保守聖靈所賜合而為一的心。”以弗所書 4:3 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19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三，神化危机为专机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2A"/>
                </a:solidFill>
              </a:defRPr>
            </a:lvl1pPr>
          </a:lstStyle>
          <a:p>
            <a:r>
              <a:t>三，神化危机为</a:t>
            </a:r>
            <a:r>
              <a:rPr lang="zh-CN" altLang="en-US"/>
              <a:t>转</a:t>
            </a:r>
            <a:r>
              <a:t>机</a:t>
            </a:r>
          </a:p>
        </p:txBody>
      </p:sp>
      <p:sp>
        <p:nvSpPr>
          <p:cNvPr id="233" name="C， 万事互相效力叫爱神的得益处"/>
          <p:cNvSpPr txBox="1">
            <a:spLocks noGrp="1"/>
          </p:cNvSpPr>
          <p:nvPr>
            <p:ph type="body" idx="1"/>
          </p:nvPr>
        </p:nvSpPr>
        <p:spPr>
          <a:xfrm>
            <a:off x="1217711" y="2565400"/>
            <a:ext cx="21948578" cy="10596740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None/>
              <a:defRPr sz="9200">
                <a:solidFill>
                  <a:srgbClr val="FFFC2A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lvl1pPr>
          </a:lstStyle>
          <a:p>
            <a:r>
              <a:t>C， 万事互相效力叫爱神的得益处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IMG_1158.gif" descr="IMG_115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816" y="-398459"/>
            <a:ext cx="23662366" cy="145129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19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总结"/>
          <p:cNvSpPr txBox="1"/>
          <p:nvPr/>
        </p:nvSpPr>
        <p:spPr>
          <a:xfrm>
            <a:off x="1706012" y="5499099"/>
            <a:ext cx="20108303" cy="271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defTabSz="2438338">
              <a:spcBef>
                <a:spcPts val="2400"/>
              </a:spcBef>
              <a:defRPr sz="14700">
                <a:solidFill>
                  <a:srgbClr val="FFFC2A"/>
                </a:solidFill>
              </a:defRPr>
            </a:pPr>
            <a:r>
              <a:t>总结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19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“你們既知道這事，若是去行就有福了。”…"/>
          <p:cNvSpPr txBox="1"/>
          <p:nvPr/>
        </p:nvSpPr>
        <p:spPr>
          <a:xfrm>
            <a:off x="1706012" y="1818106"/>
            <a:ext cx="20108303" cy="10079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defTabSz="2438338">
              <a:spcBef>
                <a:spcPts val="2400"/>
              </a:spcBef>
              <a:defRPr sz="14700">
                <a:solidFill>
                  <a:srgbClr val="FFFC2A"/>
                </a:solidFill>
              </a:defRPr>
            </a:pPr>
            <a:r>
              <a:t>“你們既知道這事，若是去行就有福了。”  </a:t>
            </a:r>
          </a:p>
          <a:p>
            <a:pPr lvl="1" defTabSz="2438338">
              <a:spcBef>
                <a:spcPts val="2400"/>
              </a:spcBef>
              <a:defRPr sz="14700">
                <a:solidFill>
                  <a:srgbClr val="FFFC2A"/>
                </a:solidFill>
              </a:defRPr>
            </a:pPr>
            <a:r>
              <a:rPr sz="12000"/>
              <a:t>約翰福音 13:17 </a:t>
            </a:r>
            <a:r>
              <a:t>  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19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大纲"/>
          <p:cNvSpPr txBox="1">
            <a:spLocks noGrp="1"/>
          </p:cNvSpPr>
          <p:nvPr>
            <p:ph type="title"/>
          </p:nvPr>
        </p:nvSpPr>
        <p:spPr>
          <a:xfrm>
            <a:off x="1219200" y="774700"/>
            <a:ext cx="21945600" cy="3743949"/>
          </a:xfrm>
          <a:prstGeom prst="rect">
            <a:avLst/>
          </a:prstGeom>
        </p:spPr>
        <p:txBody>
          <a:bodyPr anchor="ctr"/>
          <a:lstStyle>
            <a:lvl1pPr>
              <a:defRPr sz="9900" spc="-98">
                <a:solidFill>
                  <a:srgbClr val="FFFC2A"/>
                </a:solidFill>
              </a:defRPr>
            </a:lvl1pPr>
          </a:lstStyle>
          <a:p>
            <a:r>
              <a:t>大纲</a:t>
            </a:r>
          </a:p>
        </p:txBody>
      </p:sp>
      <p:sp>
        <p:nvSpPr>
          <p:cNvPr id="167" name="一，冲突的发生，…"/>
          <p:cNvSpPr txBox="1">
            <a:spLocks noGrp="1"/>
          </p:cNvSpPr>
          <p:nvPr>
            <p:ph type="body" idx="1"/>
          </p:nvPr>
        </p:nvSpPr>
        <p:spPr>
          <a:xfrm>
            <a:off x="845270" y="4083813"/>
            <a:ext cx="21948578" cy="8334671"/>
          </a:xfrm>
          <a:prstGeom prst="rect">
            <a:avLst/>
          </a:prstGeom>
        </p:spPr>
        <p:txBody>
          <a:bodyPr anchor="ctr"/>
          <a:lstStyle/>
          <a:p>
            <a:pPr marL="0" indent="0" algn="ctr" defTabSz="2438400">
              <a:lnSpc>
                <a:spcPct val="125000"/>
              </a:lnSpc>
              <a:spcBef>
                <a:spcPts val="0"/>
              </a:spcBef>
              <a:buSzTx/>
              <a:buNone/>
              <a:defRPr sz="10300" spc="-103">
                <a:solidFill>
                  <a:srgbClr val="FFFC2A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t>一，冲突的发生，</a:t>
            </a:r>
          </a:p>
          <a:p>
            <a:pPr marL="0" indent="0" algn="ctr" defTabSz="2438400">
              <a:lnSpc>
                <a:spcPct val="125000"/>
              </a:lnSpc>
              <a:spcBef>
                <a:spcPts val="0"/>
              </a:spcBef>
              <a:buSzTx/>
              <a:buNone/>
              <a:defRPr sz="10300" spc="-103">
                <a:solidFill>
                  <a:srgbClr val="FFFC2A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t>二，如何解决冲突</a:t>
            </a:r>
          </a:p>
          <a:p>
            <a:pPr marL="0" indent="0" algn="ctr" defTabSz="2438400">
              <a:lnSpc>
                <a:spcPct val="125000"/>
              </a:lnSpc>
              <a:spcBef>
                <a:spcPts val="0"/>
              </a:spcBef>
              <a:buSzTx/>
              <a:buNone/>
              <a:defRPr sz="10300" spc="-103">
                <a:solidFill>
                  <a:srgbClr val="FFFC2A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t>三，神化危机为转机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19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一，冲突的发生"/>
          <p:cNvSpPr txBox="1">
            <a:spLocks noGrp="1"/>
          </p:cNvSpPr>
          <p:nvPr>
            <p:ph type="title"/>
          </p:nvPr>
        </p:nvSpPr>
        <p:spPr>
          <a:xfrm>
            <a:off x="1219200" y="320931"/>
            <a:ext cx="21945600" cy="17272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2A"/>
                </a:solidFill>
              </a:defRPr>
            </a:lvl1pPr>
          </a:lstStyle>
          <a:p>
            <a:r>
              <a:t>一，冲突的发生</a:t>
            </a:r>
          </a:p>
        </p:txBody>
      </p:sp>
      <p:sp>
        <p:nvSpPr>
          <p:cNvPr id="170" name="A, 背景…"/>
          <p:cNvSpPr txBox="1">
            <a:spLocks noGrp="1"/>
          </p:cNvSpPr>
          <p:nvPr>
            <p:ph type="body" idx="1"/>
          </p:nvPr>
        </p:nvSpPr>
        <p:spPr>
          <a:xfrm>
            <a:off x="1298166" y="1849537"/>
            <a:ext cx="22112143" cy="10963945"/>
          </a:xfrm>
          <a:prstGeom prst="rect">
            <a:avLst/>
          </a:prstGeom>
        </p:spPr>
        <p:txBody>
          <a:bodyPr anchor="ctr"/>
          <a:lstStyle/>
          <a:p>
            <a:pPr marL="0" indent="0" defTabSz="1609303">
              <a:spcBef>
                <a:spcPts val="1500"/>
              </a:spcBef>
              <a:buSzTx/>
              <a:buNone/>
              <a:defRPr sz="5874">
                <a:solidFill>
                  <a:srgbClr val="FFFC2A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A, 背景</a:t>
            </a:r>
          </a:p>
          <a:p>
            <a:pPr marL="1042934" lvl="1" indent="-682508" defTabSz="1609303">
              <a:spcBef>
                <a:spcPts val="1500"/>
              </a:spcBef>
              <a:defRPr sz="5874">
                <a:solidFill>
                  <a:srgbClr val="FFFC2A"/>
                </a:solidFill>
              </a:defRPr>
            </a:pPr>
            <a:r>
              <a:t>“過了些日子，保羅對巴拿巴說：「我們可以回到從前宣傳主道的各城，看望弟兄們景況如何。」  巴拿巴</a:t>
            </a:r>
            <a:r>
              <a:rPr>
                <a:solidFill>
                  <a:srgbClr val="FFFFFF"/>
                </a:solidFill>
              </a:rPr>
              <a:t>有意insist要帶稱呼馬可的約翰同去</a:t>
            </a:r>
            <a:r>
              <a:t>； 但保羅因為馬可從前在旁非利亞離開他們，不和他們同去做工，就</a:t>
            </a:r>
            <a:r>
              <a:rPr>
                <a:solidFill>
                  <a:srgbClr val="FFFFFF"/>
                </a:solidFill>
              </a:rPr>
              <a:t>以為determined 不可</a:t>
            </a:r>
            <a:r>
              <a:t>帶他去。 於是二人起了</a:t>
            </a:r>
            <a:r>
              <a:rPr>
                <a:solidFill>
                  <a:srgbClr val="FFFFFF"/>
                </a:solidFill>
              </a:rPr>
              <a:t>爭論</a:t>
            </a:r>
            <a:r>
              <a:t>，甚至彼此分開。巴拿巴帶着馬可，坐船往塞浦路斯去； 保羅揀選了西拉，也出去，蒙弟兄們把他交於主的恩中。 他就走遍敘利亞、基利家，堅固眾教會。”使徒行傳 15:36-41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IMG_1158.gif" descr="IMG_115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6685" y="918408"/>
            <a:ext cx="18768178" cy="11511151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“他們既被聖靈差遣，就下到西流基，從那裏坐船往塞浦路斯去。 到了撒拉米，就在猶太人各會堂裏傳講神的道，也有約翰作他們的幫手。 保羅和他的同人從帕弗開船，來到旁非利亞的別加，約翰就離開他們，回耶路撒冷去。” 使徒行傳 13:4-5,"/>
          <p:cNvSpPr txBox="1"/>
          <p:nvPr/>
        </p:nvSpPr>
        <p:spPr>
          <a:xfrm>
            <a:off x="1046254" y="329224"/>
            <a:ext cx="4143825" cy="13057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lnSpc>
                <a:spcPct val="117999"/>
              </a:lnSpc>
              <a:defRPr sz="40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“他們既被聖靈差遣，就下到西流基，從那裏坐船往塞浦路斯去。 到了撒拉米，就在猶太人各會堂裏傳講神的道，也有約翰作他們的幫手。 保羅和他的同人從帕弗開船，來到旁非利亞的別加，約翰就離開他們，回耶路撒冷去。” 使徒行傳 13:4-5, 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19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一，冲突的发生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2A"/>
                </a:solidFill>
              </a:defRPr>
            </a:lvl1pPr>
          </a:lstStyle>
          <a:p>
            <a:r>
              <a:t>一，冲突的发生</a:t>
            </a:r>
          </a:p>
        </p:txBody>
      </p:sp>
      <p:sp>
        <p:nvSpPr>
          <p:cNvPr id="180" name="B，争論…"/>
          <p:cNvSpPr txBox="1">
            <a:spLocks noGrp="1"/>
          </p:cNvSpPr>
          <p:nvPr>
            <p:ph type="body" idx="1"/>
          </p:nvPr>
        </p:nvSpPr>
        <p:spPr>
          <a:xfrm>
            <a:off x="1217711" y="2565400"/>
            <a:ext cx="21948578" cy="10596740"/>
          </a:xfrm>
          <a:prstGeom prst="rect">
            <a:avLst/>
          </a:prstGeom>
        </p:spPr>
        <p:txBody>
          <a:bodyPr/>
          <a:lstStyle/>
          <a:p>
            <a:pPr marL="0" lvl="1" indent="402336" defTabSz="2145738">
              <a:spcBef>
                <a:spcPts val="2100"/>
              </a:spcBef>
              <a:buSzTx/>
              <a:buNone/>
              <a:defRPr sz="6512">
                <a:solidFill>
                  <a:srgbClr val="FFFC2A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B，争論</a:t>
            </a:r>
          </a:p>
          <a:p>
            <a:pPr marL="1155408" lvl="1" indent="-674840" defTabSz="2145738">
              <a:spcBef>
                <a:spcPts val="2100"/>
              </a:spcBef>
              <a:defRPr sz="5808">
                <a:solidFill>
                  <a:srgbClr val="FFFC2A"/>
                </a:solidFill>
              </a:defRPr>
            </a:pPr>
            <a:r>
              <a:t>39於是二人起了争論</a:t>
            </a:r>
          </a:p>
          <a:p>
            <a:pPr marL="1155408" lvl="1" indent="-674840" defTabSz="2145738">
              <a:spcBef>
                <a:spcPts val="2100"/>
              </a:spcBef>
              <a:defRPr sz="5808">
                <a:solidFill>
                  <a:srgbClr val="FFFC2A"/>
                </a:solidFill>
              </a:defRPr>
            </a:pPr>
            <a:r>
              <a:t>争論 </a:t>
            </a:r>
          </a:p>
          <a:p>
            <a:pPr marL="1155408" lvl="1" indent="-674840" defTabSz="2145738">
              <a:spcBef>
                <a:spcPts val="2100"/>
              </a:spcBef>
              <a:defRPr sz="5808">
                <a:solidFill>
                  <a:srgbClr val="FFFC2A"/>
                </a:solidFill>
              </a:defRPr>
            </a:pPr>
            <a:r>
              <a:t>sharp disagreement：insist，determined。</a:t>
            </a:r>
          </a:p>
          <a:p>
            <a:pPr marL="1155408" lvl="1" indent="-674840" defTabSz="2145738">
              <a:spcBef>
                <a:spcPts val="2100"/>
              </a:spcBef>
              <a:defRPr sz="5808">
                <a:solidFill>
                  <a:srgbClr val="FFFC2A"/>
                </a:solidFill>
              </a:defRPr>
            </a:pPr>
            <a:r>
              <a:t>希腊原文，是英文“突然发作”的意思（paroxysm：Violent expression of emotion or activities)</a:t>
            </a:r>
          </a:p>
          <a:p>
            <a:pPr marL="1155408" lvl="1" indent="-674840" defTabSz="2145738">
              <a:spcBef>
                <a:spcPts val="2100"/>
              </a:spcBef>
              <a:defRPr sz="5808">
                <a:solidFill>
                  <a:srgbClr val="FFFC2A"/>
                </a:solidFill>
              </a:defRPr>
            </a:pPr>
            <a:r>
              <a:t>冲突：碰撞，冲撞，顶牛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19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一，冲突的发生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2A"/>
                </a:solidFill>
              </a:defRPr>
            </a:lvl1pPr>
          </a:lstStyle>
          <a:p>
            <a:r>
              <a:t>一，冲突的发生</a:t>
            </a:r>
          </a:p>
        </p:txBody>
      </p:sp>
      <p:sp>
        <p:nvSpPr>
          <p:cNvPr id="185" name="C，为什么发生冲突：…"/>
          <p:cNvSpPr txBox="1">
            <a:spLocks noGrp="1"/>
          </p:cNvSpPr>
          <p:nvPr>
            <p:ph type="body" idx="1"/>
          </p:nvPr>
        </p:nvSpPr>
        <p:spPr>
          <a:xfrm>
            <a:off x="1828420" y="2759446"/>
            <a:ext cx="21948578" cy="10596740"/>
          </a:xfrm>
          <a:prstGeom prst="rect">
            <a:avLst/>
          </a:prstGeom>
        </p:spPr>
        <p:txBody>
          <a:bodyPr anchor="ctr"/>
          <a:lstStyle/>
          <a:p>
            <a:pPr marL="0" indent="0">
              <a:lnSpc>
                <a:spcPct val="100000"/>
              </a:lnSpc>
              <a:buSzTx/>
              <a:buNone/>
              <a:defRPr sz="9200">
                <a:solidFill>
                  <a:srgbClr val="FFFC2A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C，为什么发生冲突：</a:t>
            </a:r>
          </a:p>
          <a:p>
            <a:pPr marL="0" indent="0">
              <a:lnSpc>
                <a:spcPct val="100000"/>
              </a:lnSpc>
              <a:buSzTx/>
              <a:buNone/>
              <a:defRPr sz="8200">
                <a:solidFill>
                  <a:srgbClr val="FFFC2A"/>
                </a:solidFill>
              </a:defRPr>
            </a:pPr>
            <a:r>
              <a:t>不同</a:t>
            </a:r>
          </a:p>
          <a:p>
            <a:pPr marL="1280201" lvl="1" indent="-734101">
              <a:lnSpc>
                <a:spcPct val="100000"/>
              </a:lnSpc>
              <a:defRPr sz="8200">
                <a:solidFill>
                  <a:srgbClr val="FFFC2A"/>
                </a:solidFill>
              </a:defRPr>
            </a:pPr>
            <a:r>
              <a:t>性格不同MBTI </a:t>
            </a:r>
          </a:p>
          <a:p>
            <a:pPr marL="1280201" lvl="1" indent="-734101">
              <a:lnSpc>
                <a:spcPct val="100000"/>
              </a:lnSpc>
              <a:defRPr sz="8200">
                <a:solidFill>
                  <a:srgbClr val="FFFC2A"/>
                </a:solidFill>
              </a:defRPr>
            </a:pPr>
            <a:r>
              <a:t>方式不同</a:t>
            </a:r>
          </a:p>
          <a:p>
            <a:pPr marL="1280201" lvl="1" indent="-734101">
              <a:lnSpc>
                <a:spcPct val="100000"/>
              </a:lnSpc>
              <a:defRPr sz="8200">
                <a:solidFill>
                  <a:srgbClr val="FFFC2A"/>
                </a:solidFill>
              </a:defRPr>
            </a:pPr>
            <a:r>
              <a:t>错和对？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19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二，如何解决冲突"/>
          <p:cNvSpPr txBox="1">
            <a:spLocks noGrp="1"/>
          </p:cNvSpPr>
          <p:nvPr>
            <p:ph type="title"/>
          </p:nvPr>
        </p:nvSpPr>
        <p:spPr>
          <a:xfrm>
            <a:off x="1219200" y="774700"/>
            <a:ext cx="21945600" cy="2559109"/>
          </a:xfrm>
          <a:prstGeom prst="rect">
            <a:avLst/>
          </a:prstGeom>
        </p:spPr>
        <p:txBody>
          <a:bodyPr anchor="ctr"/>
          <a:lstStyle>
            <a:lvl1pPr>
              <a:defRPr sz="9200" spc="-91">
                <a:solidFill>
                  <a:srgbClr val="FFFC2A"/>
                </a:solidFill>
              </a:defRPr>
            </a:lvl1pPr>
          </a:lstStyle>
          <a:p>
            <a:r>
              <a:t>二，如何解决冲突</a:t>
            </a:r>
          </a:p>
        </p:txBody>
      </p:sp>
      <p:sp>
        <p:nvSpPr>
          <p:cNvPr id="190" name="二不要／三要"/>
          <p:cNvSpPr txBox="1">
            <a:spLocks noGrp="1"/>
          </p:cNvSpPr>
          <p:nvPr>
            <p:ph type="body" idx="1"/>
          </p:nvPr>
        </p:nvSpPr>
        <p:spPr>
          <a:xfrm>
            <a:off x="1217711" y="3926705"/>
            <a:ext cx="21948578" cy="6790127"/>
          </a:xfrm>
          <a:prstGeom prst="rect">
            <a:avLst/>
          </a:prstGeom>
        </p:spPr>
        <p:txBody>
          <a:bodyPr anchor="ctr"/>
          <a:lstStyle>
            <a:lvl1pPr marL="0" indent="0" algn="ctr">
              <a:buSzTx/>
              <a:buNone/>
              <a:defRPr sz="10700">
                <a:solidFill>
                  <a:srgbClr val="FFFC2A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lvl1pPr>
          </a:lstStyle>
          <a:p>
            <a:r>
              <a:t>二不要／三要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19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二，如何解决冲突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2A"/>
                </a:solidFill>
              </a:defRPr>
            </a:lvl1pPr>
          </a:lstStyle>
          <a:p>
            <a:r>
              <a:t>二，如何解决冲突</a:t>
            </a:r>
          </a:p>
        </p:txBody>
      </p:sp>
      <p:sp>
        <p:nvSpPr>
          <p:cNvPr id="195" name="A,二不要…"/>
          <p:cNvSpPr txBox="1">
            <a:spLocks noGrp="1"/>
          </p:cNvSpPr>
          <p:nvPr>
            <p:ph type="body" idx="1"/>
          </p:nvPr>
        </p:nvSpPr>
        <p:spPr>
          <a:xfrm>
            <a:off x="1217711" y="2565400"/>
            <a:ext cx="21948578" cy="10596740"/>
          </a:xfrm>
          <a:prstGeom prst="rect">
            <a:avLst/>
          </a:prstGeom>
        </p:spPr>
        <p:txBody>
          <a:bodyPr anchor="ctr"/>
          <a:lstStyle/>
          <a:p>
            <a:pPr marL="0" indent="0">
              <a:buSzTx/>
              <a:buNone/>
              <a:defRPr sz="9400">
                <a:solidFill>
                  <a:srgbClr val="FFFC2A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 A,二不要</a:t>
            </a:r>
          </a:p>
          <a:p>
            <a:pPr marL="0" lvl="2" indent="914400">
              <a:buSzTx/>
              <a:buNone/>
              <a:defRPr sz="9400">
                <a:solidFill>
                  <a:srgbClr val="FFFC2A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-不要避免冲突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19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二，如何解决冲突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2A"/>
                </a:solidFill>
              </a:defRPr>
            </a:lvl1pPr>
          </a:lstStyle>
          <a:p>
            <a:r>
              <a:t>二，如何解决冲突</a:t>
            </a:r>
          </a:p>
        </p:txBody>
      </p:sp>
      <p:sp>
        <p:nvSpPr>
          <p:cNvPr id="200" name="A，二不要…"/>
          <p:cNvSpPr txBox="1">
            <a:spLocks noGrp="1"/>
          </p:cNvSpPr>
          <p:nvPr>
            <p:ph type="body" idx="1"/>
          </p:nvPr>
        </p:nvSpPr>
        <p:spPr>
          <a:xfrm>
            <a:off x="1217711" y="2565400"/>
            <a:ext cx="21948578" cy="10596740"/>
          </a:xfrm>
          <a:prstGeom prst="rect">
            <a:avLst/>
          </a:prstGeom>
        </p:spPr>
        <p:txBody>
          <a:bodyPr anchor="ctr"/>
          <a:lstStyle/>
          <a:p>
            <a:pPr marL="0" indent="0">
              <a:buSzTx/>
              <a:buNone/>
              <a:defRPr sz="10000">
                <a:solidFill>
                  <a:srgbClr val="FFFC2A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 A，二不要</a:t>
            </a:r>
          </a:p>
          <a:p>
            <a:pPr marL="0" lvl="2" indent="914400">
              <a:buSzTx/>
              <a:buNone/>
              <a:defRPr sz="10000">
                <a:solidFill>
                  <a:srgbClr val="FFFC2A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-不要安抚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1454</Words>
  <Application>Microsoft Office PowerPoint</Application>
  <PresentationFormat>Custom</PresentationFormat>
  <Paragraphs>193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Canela Bold</vt:lpstr>
      <vt:lpstr>Canela Deck Regular</vt:lpstr>
      <vt:lpstr>Canela Regular</vt:lpstr>
      <vt:lpstr>Canela Text Regular</vt:lpstr>
      <vt:lpstr>Graphik</vt:lpstr>
      <vt:lpstr>Graphik Medium</vt:lpstr>
      <vt:lpstr>Graphik Semibold</vt:lpstr>
      <vt:lpstr>Helvetica Neue</vt:lpstr>
      <vt:lpstr>Hoefler Text</vt:lpstr>
      <vt:lpstr>Palatino</vt:lpstr>
      <vt:lpstr>23_ClassicWhite</vt:lpstr>
      <vt:lpstr>如何面对冲突</vt:lpstr>
      <vt:lpstr>大纲</vt:lpstr>
      <vt:lpstr>一，冲突的发生</vt:lpstr>
      <vt:lpstr>PowerPoint Presentation</vt:lpstr>
      <vt:lpstr>一，冲突的发生</vt:lpstr>
      <vt:lpstr>一，冲突的发生</vt:lpstr>
      <vt:lpstr>二，如何解决冲突</vt:lpstr>
      <vt:lpstr>二，如何解决冲突</vt:lpstr>
      <vt:lpstr>二，如何解决冲突</vt:lpstr>
      <vt:lpstr>二，如何解决冲突</vt:lpstr>
      <vt:lpstr>二，如何解决冲突</vt:lpstr>
      <vt:lpstr>二，如何解决冲突</vt:lpstr>
      <vt:lpstr>二，如何解决冲突</vt:lpstr>
      <vt:lpstr>三，神化危机为转机</vt:lpstr>
      <vt:lpstr>三，神化危机为转机</vt:lpstr>
      <vt:lpstr>三，神化危机为转机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Eva Li</cp:lastModifiedBy>
  <cp:revision>2</cp:revision>
  <dcterms:modified xsi:type="dcterms:W3CDTF">2024-06-30T19:38:35Z</dcterms:modified>
</cp:coreProperties>
</file>